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394" r:id="rId125"/>
    <p:sldId id="411" r:id="rId126"/>
    <p:sldId id="401" r:id="rId127"/>
    <p:sldId id="395" r:id="rId128"/>
    <p:sldId id="396" r:id="rId129"/>
    <p:sldId id="397" r:id="rId130"/>
    <p:sldId id="398" r:id="rId131"/>
    <p:sldId id="393" r:id="rId132"/>
    <p:sldId id="399" r:id="rId133"/>
    <p:sldId id="410" r:id="rId134"/>
    <p:sldId id="402" r:id="rId135"/>
    <p:sldId id="403" r:id="rId136"/>
    <p:sldId id="412" r:id="rId137"/>
    <p:sldId id="404" r:id="rId138"/>
    <p:sldId id="405" r:id="rId139"/>
    <p:sldId id="406" r:id="rId140"/>
    <p:sldId id="407" r:id="rId141"/>
    <p:sldId id="408" r:id="rId142"/>
    <p:sldId id="409" r:id="rId143"/>
    <p:sldId id="418" r:id="rId144"/>
    <p:sldId id="413" r:id="rId145"/>
    <p:sldId id="415" r:id="rId146"/>
    <p:sldId id="419" r:id="rId147"/>
    <p:sldId id="416" r:id="rId148"/>
    <p:sldId id="417" r:id="rId149"/>
    <p:sldId id="414" r:id="rId150"/>
    <p:sldId id="420" r:id="rId151"/>
    <p:sldId id="421" r:id="rId152"/>
    <p:sldId id="422" r:id="rId153"/>
    <p:sldId id="423" r:id="rId154"/>
    <p:sldId id="424" r:id="rId155"/>
    <p:sldId id="425" r:id="rId156"/>
    <p:sldId id="429" r:id="rId157"/>
    <p:sldId id="428" r:id="rId158"/>
    <p:sldId id="426" r:id="rId159"/>
    <p:sldId id="290" r:id="rId160"/>
    <p:sldId id="291" r:id="rId16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2"/>
    <a:srgbClr val="191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 showGuides="1">
      <p:cViewPr>
        <p:scale>
          <a:sx n="95" d="100"/>
          <a:sy n="95" d="100"/>
        </p:scale>
        <p:origin x="63" y="1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DF9A-32D6-AEF1-8144-184218D7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8B56A1-8CA6-1E96-B3A3-B6D5EA0E7A3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4D2746-50B8-8929-A29D-68E608FCD2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Update 14.04.25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15488-155E-09F0-6656-151BB8E910D7}"/>
              </a:ext>
            </a:extLst>
          </p:cNvPr>
          <p:cNvSpPr txBox="1"/>
          <p:nvPr/>
        </p:nvSpPr>
        <p:spPr>
          <a:xfrm>
            <a:off x="1147313" y="1854679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</a:rPr>
              <a:t>What worked: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9763-449B-100B-CEDE-37569C4733CE}"/>
              </a:ext>
            </a:extLst>
          </p:cNvPr>
          <p:cNvSpPr txBox="1"/>
          <p:nvPr/>
        </p:nvSpPr>
        <p:spPr>
          <a:xfrm>
            <a:off x="1147313" y="3933343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What I still struggle with: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5F45-CB0E-F6C8-54E4-3153AB423A10}"/>
              </a:ext>
            </a:extLst>
          </p:cNvPr>
          <p:cNvSpPr txBox="1"/>
          <p:nvPr/>
        </p:nvSpPr>
        <p:spPr>
          <a:xfrm>
            <a:off x="1519936" y="2303243"/>
            <a:ext cx="9773729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Implementing </a:t>
            </a:r>
            <a:r>
              <a:rPr lang="de-DE" dirty="0">
                <a:solidFill>
                  <a:schemeClr val="accent1"/>
                </a:solidFill>
              </a:rPr>
              <a:t>Accuracy Rejection Curves </a:t>
            </a:r>
            <a:r>
              <a:rPr lang="de-DE" dirty="0"/>
              <a:t>(ARC)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</a:t>
            </a:r>
            <a:r>
              <a:rPr lang="de-DE" dirty="0">
                <a:solidFill>
                  <a:schemeClr val="accent1"/>
                </a:solidFill>
              </a:rPr>
              <a:t>Dataset</a:t>
            </a:r>
            <a:r>
              <a:rPr lang="de-DE" dirty="0"/>
              <a:t> which fills True ECE </a:t>
            </a:r>
            <a:r>
              <a:rPr lang="de-DE" dirty="0">
                <a:solidFill>
                  <a:schemeClr val="accent1"/>
                </a:solidFill>
              </a:rPr>
              <a:t>bins more equally</a:t>
            </a:r>
            <a:r>
              <a:rPr lang="de-DE" dirty="0"/>
              <a:t>/more at the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C5189-6FCB-587B-8402-C8B8C9F71A83}"/>
              </a:ext>
            </a:extLst>
          </p:cNvPr>
          <p:cNvSpPr txBox="1"/>
          <p:nvPr/>
        </p:nvSpPr>
        <p:spPr>
          <a:xfrm>
            <a:off x="1519935" y="4483120"/>
            <a:ext cx="977372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way for determining optimal/very good </a:t>
            </a:r>
            <a:r>
              <a:rPr lang="de-DE" dirty="0">
                <a:solidFill>
                  <a:schemeClr val="accent1"/>
                </a:solidFill>
              </a:rPr>
              <a:t>sample size for ece calculation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2A7F-B0A5-8063-4335-7403DF73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435400-94EF-7900-B43A-B4C07084FC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50655-5D82-4522-A3EF-0C573D1BDDD7}"/>
              </a:ext>
            </a:extLst>
          </p:cNvPr>
          <p:cNvSpPr txBox="1"/>
          <p:nvPr/>
        </p:nvSpPr>
        <p:spPr>
          <a:xfrm>
            <a:off x="899660" y="1812094"/>
            <a:ext cx="4358390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SVM (RBF)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Gummy Worm Dataset (40000 ex.)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Test Set Size: </a:t>
            </a:r>
            <a:r>
              <a:rPr lang="de-DE" dirty="0"/>
              <a:t>8000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Rejection Steps: </a:t>
            </a:r>
            <a:r>
              <a:rPr lang="de-DE" dirty="0"/>
              <a:t>100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Strategy: </a:t>
            </a:r>
            <a:r>
              <a:rPr lang="de-DE" dirty="0"/>
              <a:t>(Shannon) Entropy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True ECE (Dists – 100 Bins): </a:t>
            </a:r>
            <a:r>
              <a:rPr lang="de-DE" i="1" dirty="0">
                <a:solidFill>
                  <a:schemeClr val="accent1"/>
                </a:solidFill>
              </a:rPr>
              <a:t>0.01093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42AA-F000-F418-1BF8-2421C89B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50" y="1473967"/>
            <a:ext cx="6096000" cy="4572000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8BE09B81-B7F9-C242-7369-AB84B3F4657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Accuracy Rejection Curve (ARC)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9746-9A7B-1499-943D-410CCF9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220DF-B455-FEF2-C50F-A529DD54DA7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AEC666F-89BD-8F42-49FF-02C6695C3CC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Exclamation Mark Dataset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F1582-079E-1E45-BE3F-1FC5320C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9" y="1384480"/>
            <a:ext cx="5593691" cy="4474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FAA03-8B4A-56B9-083F-8FC664D5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9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4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375E-5197-E00D-FC8E-F69E66E9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D1D2E-D05F-5C8A-475C-4E2A318B2C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B9989CA-320A-E320-CABB-FF940443C4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7C1F-47DB-1417-62A4-F4B49C81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30C60-F1DA-9987-C38F-A52E7F03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5" y="1304871"/>
            <a:ext cx="3498236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992F2-A2ED-E402-620E-B39A6F787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4869"/>
            <a:ext cx="3496382" cy="2623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F3C57-F39F-495C-9B52-0B7ECB029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41D0BF-5473-7AD3-FB3C-DE30F187D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7E66F0-13AA-A536-F8F8-3EE573CE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4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B48D-FF08-76C9-3BAB-F25DB08B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5E4D9-6F1B-3DB4-0130-132BB238DB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1EF2F8A-BBFC-B4A7-F183-94C8BE83B8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274B3-2C51-F6F3-EBFA-4785A9F2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53A2-6BFF-33C8-0FE6-EEC16552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02DF2-8C62-6E26-FED9-1CF3CC36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2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0BF64-D831-D2E0-4217-EAD414F1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963C73-8355-1C32-FD8A-0E1A6FE5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26C39-7D8E-FCCD-0520-7AA5F2F21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6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3404-6079-7E03-4CA4-6D65DAF3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1467A-223D-08F3-C426-FEAADE8509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9FBCA3A-AF13-DA32-1E30-3FABC031770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E887-8F4D-7BBC-AF70-4641C178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1F287-20D5-1DA4-AD3C-A28CB857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8A506-1774-147E-26A1-5D9FAE20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8321D0-1C71-9AC5-7400-ACE8A6C3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6DA103-BA7B-6DC7-D15C-AF13EF9B1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7027E4-5336-0D66-DA30-BE9DE61BA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758-5FDC-08A4-843E-073A25F2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8FEA4B-5FF6-671F-F22A-37EE71DEC82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A474C3-523E-E35B-B540-62BD88463EC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CD8F3-3234-76D4-4078-4B827FBD7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1F8F9-4634-126D-0D6F-36323B9A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8983A-7B8C-4F36-4D0E-547D7BC4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1F6C5D-2800-7149-EFE2-AEF4FDA74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9382C9-EFA7-819D-CDB8-D6BC51D08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626F38-3AB2-0913-C457-B1CCCE33D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5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21EFB1-2649-35B5-A9C2-EE2FFAA7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509D0-53CA-FDE4-5973-115EACA2FA9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5FA97EC-3A7B-598F-2217-3558F638023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Primitive Optimal True ECE assessment (</a:t>
            </a:r>
            <a:r>
              <a:rPr lang="en-GB" sz="3200"/>
              <a:t>no averaging)</a:t>
            </a:r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DB1A-2C57-B3A6-EDEF-DAB85ADC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EEFAC-9D61-83E6-93CE-70630F44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61DEF-9116-CC50-F5B6-3F6E04CCC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8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EA09-859E-B1CB-2388-8BAB23DF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9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1C0C-92C9-5215-39BD-4909AED1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C180C-F3E4-3A33-7892-C9F715B1A7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60E0DC-6495-FB8E-4131-45B87BC5E3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Dataset Family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C312E-5AA2-E103-6DF1-E51DCD32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13" y="2115519"/>
            <a:ext cx="508436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FB51EA-5DD6-936A-B24C-DC91EBCE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13A57-6FB3-CE83-F2CA-1C86D85949E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287D4-154C-F627-4E59-CFC081A36B7C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63AE-D833-2CB3-9209-3296432703F0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9BBA6-12AA-2CE9-1712-34A484C13515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CF24D-78DF-4E21-ADB5-C1394B0C747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plots...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69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3EF3-C7F6-D224-C4A0-F4A21B4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3E0C2-2BB6-3BC5-41C9-E4D706A43F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E414890-1621-A4AA-1F42-1503F69C42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89A40-486C-0424-64E6-182EFDBA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115519"/>
            <a:ext cx="5094509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586934-D306-AB77-EC8D-B286A7F2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B0443-A61C-B3B8-B73B-F1DF3A7C740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C46AB-6CD0-A165-4FD6-2670F35504F8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0B99-8901-7FBF-CC0C-10B56778117E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3A1C7-2276-99CE-B930-A25EC4B49AAA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2F9-6384-29A1-EE26-E1531415798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trend...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819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7DA2-3C62-2AA8-7004-2B9C246F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0C480B-19C1-A0CE-57D1-9157E0D6DF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A5C60DB-A59F-AE5B-7B43-600E7167B45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539CD-3C0B-393E-C9F8-F21EAC7286D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4604E-FA0A-3652-95AC-D7757D7236AD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76564-213C-017C-702F-D467A776225E}"/>
              </a:ext>
            </a:extLst>
          </p:cNvPr>
          <p:cNvSpPr txBox="1"/>
          <p:nvPr/>
        </p:nvSpPr>
        <p:spPr>
          <a:xfrm>
            <a:off x="838450" y="2346293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Idea: Algorithmic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1E80-768A-7B42-0051-BF985B4BA067}"/>
              </a:ext>
            </a:extLst>
          </p:cNvPr>
          <p:cNvSpPr txBox="1"/>
          <p:nvPr/>
        </p:nvSpPr>
        <p:spPr>
          <a:xfrm>
            <a:off x="838450" y="2918070"/>
            <a:ext cx="4509926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Looking at the plots of Varying Test Sample Size Experiments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Three features seem to have influence: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Relative ECE Falloff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First Plateau Sample Size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C7507-A2C1-D3A4-50E6-28B1C3DE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6" t="14104" r="41559"/>
          <a:stretch/>
        </p:blipFill>
        <p:spPr>
          <a:xfrm>
            <a:off x="5625236" y="2254605"/>
            <a:ext cx="5432798" cy="3548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F89050-229D-7562-49C0-84B6BAA2CFAA}"/>
              </a:ext>
            </a:extLst>
          </p:cNvPr>
          <p:cNvCxnSpPr>
            <a:cxnSpLocks/>
          </p:cNvCxnSpPr>
          <p:nvPr/>
        </p:nvCxnSpPr>
        <p:spPr>
          <a:xfrm>
            <a:off x="10894264" y="2374829"/>
            <a:ext cx="0" cy="276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1DFAE-E68E-BE3A-E378-964F24BFFE09}"/>
              </a:ext>
            </a:extLst>
          </p:cNvPr>
          <p:cNvCxnSpPr/>
          <p:nvPr/>
        </p:nvCxnSpPr>
        <p:spPr>
          <a:xfrm flipH="1">
            <a:off x="5824393" y="2374829"/>
            <a:ext cx="503448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E87912-1E30-7665-5E47-C05C35D9ED6A}"/>
              </a:ext>
            </a:extLst>
          </p:cNvPr>
          <p:cNvSpPr txBox="1"/>
          <p:nvPr/>
        </p:nvSpPr>
        <p:spPr>
          <a:xfrm rot="5400000">
            <a:off x="10027653" y="3604606"/>
            <a:ext cx="23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Relative ECE Falloff</a:t>
            </a:r>
            <a:endParaRPr lang="en-GB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E19FA5-09FA-3B4C-0F3B-62826C44D57A}"/>
              </a:ext>
            </a:extLst>
          </p:cNvPr>
          <p:cNvCxnSpPr/>
          <p:nvPr/>
        </p:nvCxnSpPr>
        <p:spPr>
          <a:xfrm flipH="1" flipV="1">
            <a:off x="9972136" y="4356340"/>
            <a:ext cx="866057" cy="785822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4535A0-7ECF-7316-2571-0221EE4DAC31}"/>
              </a:ext>
            </a:extLst>
          </p:cNvPr>
          <p:cNvSpPr txBox="1"/>
          <p:nvPr/>
        </p:nvSpPr>
        <p:spPr>
          <a:xfrm>
            <a:off x="8341635" y="3967195"/>
            <a:ext cx="2168571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ym typeface="Wingdings" panose="05000000000000000000" pitchFamily="2" charset="2"/>
              </a:rPr>
              <a:t>First Plateau Sample Size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57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9DC45-0F91-92AF-5DD0-232E3783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9C4C4-8DBF-4B6C-4E43-2DEDAC41008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AD0D6F-92BF-C2C9-B4EE-DCDBF2E14FE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CB175-BD33-1420-DE66-4543FF24E23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7C77E-88BD-8123-812B-51E79A2C29A8}"/>
              </a:ext>
            </a:extLst>
          </p:cNvPr>
          <p:cNvSpPr txBox="1"/>
          <p:nvPr/>
        </p:nvSpPr>
        <p:spPr>
          <a:xfrm>
            <a:off x="838450" y="2346293"/>
            <a:ext cx="10515600" cy="28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How the algorithm works: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Find first plateau given two parameters: </a:t>
            </a:r>
            <a:r>
              <a:rPr lang="de-DE" i="1" dirty="0"/>
              <a:t>threshold</a:t>
            </a:r>
            <a:r>
              <a:rPr lang="de-DE" dirty="0"/>
              <a:t>, </a:t>
            </a:r>
            <a:r>
              <a:rPr lang="de-DE" i="1" dirty="0"/>
              <a:t>number of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>
                <a:sym typeface="Wingdings" panose="05000000000000000000" pitchFamily="2" charset="2"/>
              </a:rPr>
              <a:t>Relative ECE Falloff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some factor in range [0, 1] based on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Relative ECE Falloff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First Plateau Sample Size </a:t>
            </a:r>
            <a:r>
              <a:rPr lang="de-DE" dirty="0"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Accuracy</a:t>
            </a:r>
            <a:endParaRPr lang="en-GB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sample size between minimum sample size and sample size at the beginning of the first plateau by scaling difference by the aforementioned factor</a:t>
            </a:r>
          </a:p>
        </p:txBody>
      </p:sp>
    </p:spTree>
    <p:extLst>
      <p:ext uri="{BB962C8B-B14F-4D97-AF65-F5344CB8AC3E}">
        <p14:creationId xmlns:p14="http://schemas.microsoft.com/office/powerpoint/2010/main" val="1114453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D02C-320A-7079-8C85-3758EE8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970B8-950A-41EC-C6B1-37007816427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E9B63F7-9B21-52B4-2F76-CFAB4B0F945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C974-D8DE-4B00-7365-61A2F2E3E88D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E66BCA-E71A-54E2-C891-1CC4543FD667}"/>
              </a:ext>
            </a:extLst>
          </p:cNvPr>
          <p:cNvGrpSpPr/>
          <p:nvPr/>
        </p:nvGrpSpPr>
        <p:grpSpPr>
          <a:xfrm>
            <a:off x="838450" y="2234241"/>
            <a:ext cx="10269876" cy="3597759"/>
            <a:chOff x="785070" y="1777042"/>
            <a:chExt cx="10269876" cy="35977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2DBB62-D5E8-EBCD-9049-4CFB4514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070" y="2380345"/>
              <a:ext cx="10269876" cy="29944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CF5019-40BF-80DD-88EF-508BC10C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070" y="1879906"/>
              <a:ext cx="10269876" cy="5004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E850EC-5768-268F-5B77-398A145D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578"/>
            <a:stretch/>
          </p:blipFill>
          <p:spPr>
            <a:xfrm>
              <a:off x="785070" y="1777042"/>
              <a:ext cx="10269876" cy="10220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66EF4A-E91D-D8C5-9B92-1E1E5DE6A115}"/>
              </a:ext>
            </a:extLst>
          </p:cNvPr>
          <p:cNvSpPr txBox="1"/>
          <p:nvPr/>
        </p:nvSpPr>
        <p:spPr>
          <a:xfrm>
            <a:off x="785070" y="181451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Current attempt on capturing the relationship:</a:t>
            </a:r>
          </a:p>
        </p:txBody>
      </p:sp>
    </p:spTree>
    <p:extLst>
      <p:ext uri="{BB962C8B-B14F-4D97-AF65-F5344CB8AC3E}">
        <p14:creationId xmlns:p14="http://schemas.microsoft.com/office/powerpoint/2010/main" val="30815859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42E7-02D6-C459-6862-51C6B873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F2A376-76CA-DA5B-C588-AA7C3729694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E714A9D-332F-2AD9-9DEA-AC7C0561755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99DC3-54E4-7CE3-954A-E7A473FAF66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1D2A0-183A-84CE-54D2-C7B01565DF97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Sometimes it works well...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5CFF8-C03D-BC86-EFBE-AE2D5B6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" y="2062191"/>
            <a:ext cx="12006534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14C26-6492-C669-E6DA-5CD9FE1FF4A1}"/>
              </a:ext>
            </a:extLst>
          </p:cNvPr>
          <p:cNvSpPr/>
          <p:nvPr/>
        </p:nvSpPr>
        <p:spPr>
          <a:xfrm>
            <a:off x="4062413" y="54459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100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0B33-D1BC-EA5A-2B87-74953F3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37AF8E-0FBC-4CBB-CE92-861CC872B1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D68D3C4-6111-942E-C8A8-DA221FEC9E8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6E2A1-376D-9EAA-24E9-B425F0ECB624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9FE2-B7BF-242E-4786-931606607018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...sometimes it does not.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1FDA-E9D3-9B64-FE09-22776AFB6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4" y="2062191"/>
            <a:ext cx="12006531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96328-F439-C774-E99A-AD0CAA693389}"/>
              </a:ext>
            </a:extLst>
          </p:cNvPr>
          <p:cNvSpPr/>
          <p:nvPr/>
        </p:nvSpPr>
        <p:spPr>
          <a:xfrm>
            <a:off x="4064794" y="53316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5498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4C3C-FF8C-C765-2286-93953A3D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1489A-16E4-B8DC-D92B-4C4A776E0B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B43DEEF-DE68-8374-9DAA-666121374B3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B3FC7-BABA-CF52-E0EC-F4986CFE3ABC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9C4D0-D7FF-7AE8-D4AF-C6C49DE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931" b="50346"/>
          <a:stretch/>
        </p:blipFill>
        <p:spPr>
          <a:xfrm>
            <a:off x="1326442" y="1666343"/>
            <a:ext cx="4539520" cy="432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EA1B6-9A08-A0B9-6340-63C5BCD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r="50000" b="1162"/>
          <a:stretch/>
        </p:blipFill>
        <p:spPr>
          <a:xfrm>
            <a:off x="6262777" y="1714960"/>
            <a:ext cx="4382219" cy="4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1602-DDE0-4775-ECC6-19E4CE3C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19742-2088-9EED-27EE-B6BDC019703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BC5-9ED0-F800-9B9A-4B95D88C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410" y="-302689"/>
            <a:ext cx="7055329" cy="705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C4CAA-5369-4D29-A25B-075B49DDAA12}"/>
              </a:ext>
            </a:extLst>
          </p:cNvPr>
          <p:cNvSpPr txBox="1"/>
          <p:nvPr/>
        </p:nvSpPr>
        <p:spPr>
          <a:xfrm>
            <a:off x="1438051" y="5483455"/>
            <a:ext cx="1432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True 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8644223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6263-8432-8C9F-8BDC-7D0C3484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A4995-0F24-79A3-4DEE-BED5F28B57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5DED5EE-C227-865E-7204-EE36B08C03C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7830E-99D4-C9DC-2F4B-7EF3C413A32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FCBB7-FE88-D4DC-6E45-D6A66FF5A65E}"/>
              </a:ext>
            </a:extLst>
          </p:cNvPr>
          <p:cNvSpPr txBox="1"/>
          <p:nvPr/>
        </p:nvSpPr>
        <p:spPr>
          <a:xfrm>
            <a:off x="838450" y="2051990"/>
            <a:ext cx="7805218" cy="28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Only advantage over 20% train test split (5000 samples):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size: </a:t>
            </a:r>
            <a:r>
              <a:rPr lang="en-GB" dirty="0">
                <a:solidFill>
                  <a:schemeClr val="accent1"/>
                </a:solidFill>
              </a:rPr>
              <a:t>3444.875</a:t>
            </a:r>
            <a:r>
              <a:rPr lang="en-GB" dirty="0"/>
              <a:t>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5000)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However</a:t>
            </a:r>
            <a:r>
              <a:rPr lang="en-GB" dirty="0"/>
              <a:t>: Std. Dev. of sample size: 2260.3617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For comparison: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 (ECE Optimal):  6280.9713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Std. Dev. of sample size (ECE Optimal):  6595.5707</a:t>
            </a:r>
          </a:p>
        </p:txBody>
      </p:sp>
    </p:spTree>
    <p:extLst>
      <p:ext uri="{BB962C8B-B14F-4D97-AF65-F5344CB8AC3E}">
        <p14:creationId xmlns:p14="http://schemas.microsoft.com/office/powerpoint/2010/main" val="16892664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78A1-603C-2F91-8187-8190BDF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206ED9-66CC-5245-A3B1-C764050FDC6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697F23-7952-83B8-750E-027FBCAFDDA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23565-D2CB-DE6C-6904-59F2F931EE2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F4D2B-22EA-7DBB-F2E9-029CAF7716A7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22367080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49D5-08FC-7C3E-6809-C636FC9F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0DEE4-FB47-41E0-8EAF-4AE528474C79}"/>
              </a:ext>
            </a:extLst>
          </p:cNvPr>
          <p:cNvSpPr/>
          <p:nvPr/>
        </p:nvSpPr>
        <p:spPr>
          <a:xfrm>
            <a:off x="491386" y="3078164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5A35C79-EB5E-65E5-E905-B33DE20A349C}"/>
              </a:ext>
            </a:extLst>
          </p:cNvPr>
          <p:cNvSpPr txBox="1">
            <a:spLocks/>
          </p:cNvSpPr>
          <p:nvPr/>
        </p:nvSpPr>
        <p:spPr>
          <a:xfrm>
            <a:off x="667628" y="3078163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ML Approach for Optimal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4D87-A029-9CDC-A611-C88A509BF148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706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8379-292C-CEAC-A0FC-1C680F42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3B2607-99FE-6C54-AAF6-5A82AC02C99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3528666-278F-FEAE-4226-F637ADD73BA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Gathering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BF07A-9273-2342-6633-D478A92853D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EB48-05FA-7D6E-78C6-0E61A9D5F7EA}"/>
              </a:ext>
            </a:extLst>
          </p:cNvPr>
          <p:cNvSpPr txBox="1"/>
          <p:nvPr/>
        </p:nvSpPr>
        <p:spPr>
          <a:xfrm>
            <a:off x="785070" y="1763204"/>
            <a:ext cx="531153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highlight>
                  <a:srgbClr val="FFFF00"/>
                </a:highlight>
                <a:latin typeface="Consolas" panose="020B0609020204030204" pitchFamily="49" charset="0"/>
              </a:rPr>
              <a:t>SyntheticDataGenerator</a:t>
            </a:r>
            <a:endParaRPr lang="de-DE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Train SVM, NN, LR, RF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ECE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10000 (100 </a:t>
            </a:r>
            <a:r>
              <a:rPr lang="de-DE" dirty="0" err="1"/>
              <a:t>samples</a:t>
            </a:r>
            <a:r>
              <a:rPr lang="de-DE" dirty="0"/>
              <a:t> per </a:t>
            </a:r>
            <a:r>
              <a:rPr lang="de-DE" dirty="0" err="1"/>
              <a:t>step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17000 </a:t>
            </a:r>
            <a:r>
              <a:rPr lang="de-DE" dirty="0" err="1"/>
              <a:t>datapoints</a:t>
            </a:r>
            <a:endParaRPr lang="de-DE" dirty="0"/>
          </a:p>
          <a:p>
            <a:endParaRPr lang="LID409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6A3CD7-600D-8E9A-A452-892877DF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160" y="2017823"/>
            <a:ext cx="4287800" cy="33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42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4D42C-F9F8-6A33-5A07-232598C3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6089A0-054A-B8E3-581A-8A033AD7F8B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79FAF72-F048-3512-F0E2-64A2B9E2E0B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Problem Statement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67147-F2A6-DFA7-22E4-CD5FC1610939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05A470-952E-FAB3-FD97-DEAE595EB8A4}"/>
              </a:ext>
            </a:extLst>
          </p:cNvPr>
          <p:cNvGrpSpPr/>
          <p:nvPr/>
        </p:nvGrpSpPr>
        <p:grpSpPr>
          <a:xfrm>
            <a:off x="2076659" y="2965744"/>
            <a:ext cx="1396721" cy="2160396"/>
            <a:chOff x="2061587" y="3628935"/>
            <a:chExt cx="1396721" cy="21603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AAA115-A322-5FB9-8685-F41B43C5BAA7}"/>
                </a:ext>
              </a:extLst>
            </p:cNvPr>
            <p:cNvSpPr txBox="1"/>
            <p:nvPr/>
          </p:nvSpPr>
          <p:spPr>
            <a:xfrm>
              <a:off x="2061587" y="3770569"/>
              <a:ext cx="13967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0.256</a:t>
              </a:r>
            </a:p>
            <a:p>
              <a:pPr algn="ctr"/>
              <a:r>
                <a:rPr lang="de-DE" sz="2000" b="1" dirty="0"/>
                <a:t>0.143</a:t>
              </a:r>
            </a:p>
            <a:p>
              <a:pPr algn="ctr"/>
              <a:r>
                <a:rPr lang="de-DE" sz="2000" b="1" dirty="0"/>
                <a:t>0.089</a:t>
              </a:r>
            </a:p>
            <a:p>
              <a:pPr algn="ctr"/>
              <a:r>
                <a:rPr lang="de-DE" sz="2000" b="1" dirty="0"/>
                <a:t>…</a:t>
              </a:r>
            </a:p>
            <a:p>
              <a:pPr algn="ctr"/>
              <a:r>
                <a:rPr lang="de-DE" sz="2000" b="1" dirty="0"/>
                <a:t>0.032</a:t>
              </a:r>
            </a:p>
            <a:p>
              <a:pPr algn="ctr"/>
              <a:r>
                <a:rPr lang="de-DE" sz="2000" b="1" dirty="0"/>
                <a:t>0.0321</a:t>
              </a:r>
              <a:endParaRPr lang="LID4096" sz="2000" b="1" dirty="0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D38FC961-30A5-37B9-F1E5-B64382D4F6ED}"/>
                </a:ext>
              </a:extLst>
            </p:cNvPr>
            <p:cNvSpPr/>
            <p:nvPr/>
          </p:nvSpPr>
          <p:spPr>
            <a:xfrm>
              <a:off x="2226547" y="3628936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E399B892-23EB-FBDC-CA36-2334ED133F0E}"/>
                </a:ext>
              </a:extLst>
            </p:cNvPr>
            <p:cNvSpPr/>
            <p:nvPr/>
          </p:nvSpPr>
          <p:spPr>
            <a:xfrm rot="10800000">
              <a:off x="2981848" y="3628935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CB221-7A98-52A6-A716-349449FEF29B}"/>
              </a:ext>
            </a:extLst>
          </p:cNvPr>
          <p:cNvSpPr/>
          <p:nvPr/>
        </p:nvSpPr>
        <p:spPr>
          <a:xfrm>
            <a:off x="4458119" y="2815019"/>
            <a:ext cx="2000460" cy="24618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Model</a:t>
            </a:r>
            <a:endParaRPr lang="LID4096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A2C84-F65E-EAD0-03DD-35CA654BD1B9}"/>
              </a:ext>
            </a:extLst>
          </p:cNvPr>
          <p:cNvSpPr txBox="1"/>
          <p:nvPr/>
        </p:nvSpPr>
        <p:spPr>
          <a:xfrm>
            <a:off x="8559696" y="3306021"/>
            <a:ext cx="1625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Calculation</a:t>
            </a:r>
            <a:endParaRPr lang="LID4096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1C5886-C6D2-0388-7CE7-9AC8F1B9CFF9}"/>
              </a:ext>
            </a:extLst>
          </p:cNvPr>
          <p:cNvCxnSpPr>
            <a:cxnSpLocks/>
          </p:cNvCxnSpPr>
          <p:nvPr/>
        </p:nvCxnSpPr>
        <p:spPr>
          <a:xfrm>
            <a:off x="3632479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322FA-A15C-93FA-F726-7FE573E8AF05}"/>
              </a:ext>
            </a:extLst>
          </p:cNvPr>
          <p:cNvCxnSpPr>
            <a:cxnSpLocks/>
          </p:cNvCxnSpPr>
          <p:nvPr/>
        </p:nvCxnSpPr>
        <p:spPr>
          <a:xfrm>
            <a:off x="6673782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E61113-9984-05D0-7B7A-EC1002804345}"/>
              </a:ext>
            </a:extLst>
          </p:cNvPr>
          <p:cNvSpPr txBox="1"/>
          <p:nvPr/>
        </p:nvSpPr>
        <p:spPr>
          <a:xfrm>
            <a:off x="2045382" y="2118127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X</a:t>
            </a:r>
            <a:endParaRPr lang="LID4096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FB349A-1F01-BFE4-851A-69C323134577}"/>
              </a:ext>
            </a:extLst>
          </p:cNvPr>
          <p:cNvSpPr txBox="1"/>
          <p:nvPr/>
        </p:nvSpPr>
        <p:spPr>
          <a:xfrm>
            <a:off x="7404965" y="2120126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Y</a:t>
            </a:r>
            <a:endParaRPr lang="LID4096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C237BA-227E-E589-FC37-7F644F14A01C}"/>
              </a:ext>
            </a:extLst>
          </p:cNvPr>
          <p:cNvSpPr txBox="1"/>
          <p:nvPr/>
        </p:nvSpPr>
        <p:spPr>
          <a:xfrm>
            <a:off x="434593" y="3691998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ECE </a:t>
            </a:r>
            <a:r>
              <a:rPr lang="de-DE" sz="2000" b="1" dirty="0" err="1">
                <a:solidFill>
                  <a:schemeClr val="accent1"/>
                </a:solidFill>
              </a:rPr>
              <a:t>values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7D560-D43F-2867-60CF-0E389B5E8641}"/>
              </a:ext>
            </a:extLst>
          </p:cNvPr>
          <p:cNvSpPr txBox="1"/>
          <p:nvPr/>
        </p:nvSpPr>
        <p:spPr>
          <a:xfrm>
            <a:off x="7379845" y="4617853"/>
            <a:ext cx="1446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Sample Size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32CBCA6-F26A-A1F2-E154-BB2C3D3FC265}"/>
              </a:ext>
            </a:extLst>
          </p:cNvPr>
          <p:cNvCxnSpPr>
            <a:cxnSpLocks/>
          </p:cNvCxnSpPr>
          <p:nvPr/>
        </p:nvCxnSpPr>
        <p:spPr>
          <a:xfrm>
            <a:off x="9048406" y="404566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5AE973-C714-23C0-2C0F-9A97FEA45241}"/>
              </a:ext>
            </a:extLst>
          </p:cNvPr>
          <p:cNvSpPr txBox="1"/>
          <p:nvPr/>
        </p:nvSpPr>
        <p:spPr>
          <a:xfrm>
            <a:off x="9748074" y="4618306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ECE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7779A-EA54-B4EA-D928-492044513CBF}"/>
              </a:ext>
            </a:extLst>
          </p:cNvPr>
          <p:cNvSpPr txBox="1"/>
          <p:nvPr/>
        </p:nvSpPr>
        <p:spPr>
          <a:xfrm>
            <a:off x="9773194" y="3876819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0.045</a:t>
            </a:r>
            <a:endParaRPr lang="LID4096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F70AB-A6FB-69A4-8B00-6F5AFE8FF092}"/>
              </a:ext>
            </a:extLst>
          </p:cNvPr>
          <p:cNvSpPr txBox="1"/>
          <p:nvPr/>
        </p:nvSpPr>
        <p:spPr>
          <a:xfrm>
            <a:off x="7404966" y="3876819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612</a:t>
            </a:r>
            <a:endParaRPr lang="LID4096" sz="2000" b="1" dirty="0"/>
          </a:p>
        </p:txBody>
      </p:sp>
    </p:spTree>
    <p:extLst>
      <p:ext uri="{BB962C8B-B14F-4D97-AF65-F5344CB8AC3E}">
        <p14:creationId xmlns:p14="http://schemas.microsoft.com/office/powerpoint/2010/main" val="34547802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44C6A-F887-AAF1-20AE-809CF3B01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F4CE8-0DB5-03C8-34C3-E368AC3AA75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4EB8161-4FE1-E4B2-5FE7-99186677E40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Models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7760F-3965-F860-CE19-3B980BD777FE}"/>
              </a:ext>
            </a:extLst>
          </p:cNvPr>
          <p:cNvSpPr txBox="1"/>
          <p:nvPr/>
        </p:nvSpPr>
        <p:spPr>
          <a:xfrm>
            <a:off x="662208" y="2398685"/>
            <a:ext cx="6170911" cy="2060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XGBRegressor</a:t>
            </a:r>
            <a:r>
              <a:rPr lang="de-DE" dirty="0"/>
              <a:t>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„pure </a:t>
            </a:r>
            <a:r>
              <a:rPr lang="de-DE" dirty="0" err="1"/>
              <a:t>strategies</a:t>
            </a:r>
            <a:r>
              <a:rPr lang="de-DE" dirty="0"/>
              <a:t>“ (i.e.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sample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80780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C9555C-9519-24D9-8AAC-256B7A8F9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8D4C95-169C-9FAB-7F42-44F86D5EE0C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DA0B565-9E08-DC1D-7CE6-0A6936026A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C693E4-1865-32F7-2C24-16714A7B9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887175"/>
              </p:ext>
            </p:extLst>
          </p:nvPr>
        </p:nvGraphicFramePr>
        <p:xfrm>
          <a:off x="1424797" y="1490980"/>
          <a:ext cx="9601791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969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98279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29123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13754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(Samples)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6.702830e+06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1695.159969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0.750423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5.506702e+06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1369.296428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-0.438058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4.461542e+06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1242.442473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-0.165118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3.871222e+06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1394.537548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-0.010958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1.410026e+07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3584.361785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-2.682240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1577.39758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1491.748779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1.698208e+06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458.486901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0.556518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1796.9903</a:t>
                      </a:r>
                      <a:r>
                        <a:rPr lang="de-DE" b="1" dirty="0"/>
                        <a:t>6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1684.234253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1.280956e+06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403.374018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0.665482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1795.1599</a:t>
                      </a:r>
                      <a:r>
                        <a:rPr lang="de-DE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1956.850192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7192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D79188-53A8-1577-9CD1-3319FF8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5AF72-75E5-141D-D521-83B00C53F2A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A64931-BB22-7C25-AD73-CE28943C638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 (cont’d)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6EA192-7FFD-2BC7-DDEB-3647B37EF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248277"/>
              </p:ext>
            </p:extLst>
          </p:nvPr>
        </p:nvGraphicFramePr>
        <p:xfrm>
          <a:off x="1440165" y="1490980"/>
          <a:ext cx="9360544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706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258058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(ECE)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0.084765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0.032170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0.005384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0.062291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4.434592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0.035586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0.036341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0.013436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0.650990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0.034663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0.021848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0.016857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0.625190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0.026635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0.000089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0.007875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0.909672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0.022570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0.028644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0.000042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0.004508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0.957232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271396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0.024713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0.031447</a:t>
                      </a:r>
                      <a:r>
                        <a:rPr lang="LID4096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b="1" dirty="0"/>
                        <a:t>0.0000</a:t>
                      </a:r>
                      <a:r>
                        <a:rPr lang="de-DE" b="1" dirty="0"/>
                        <a:t>24</a:t>
                      </a:r>
                      <a:r>
                        <a:rPr lang="LID4096" dirty="0"/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0.002761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0.975639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r>
                        <a:rPr lang="de-DE" dirty="0"/>
                        <a:t>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0.023630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0.03146</a:t>
                      </a:r>
                      <a:r>
                        <a:rPr lang="de-DE" b="1" dirty="0"/>
                        <a:t>2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0.0000</a:t>
                      </a:r>
                      <a:r>
                        <a:rPr lang="de-DE" u="sng" dirty="0"/>
                        <a:t>27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0.001633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0.972525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0.022494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dirty="0"/>
                        <a:t>0.031475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B0D952-0515-5750-A2E5-60C47344D743}"/>
              </a:ext>
            </a:extLst>
          </p:cNvPr>
          <p:cNvSpPr txBox="1"/>
          <p:nvPr/>
        </p:nvSpPr>
        <p:spPr>
          <a:xfrm>
            <a:off x="445674" y="6093439"/>
            <a:ext cx="680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 ECE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interpolating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X_test</a:t>
            </a:r>
            <a:r>
              <a:rPr lang="de-DE" dirty="0"/>
              <a:t>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107824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3CA62B-29C5-A699-4586-3076E3B1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BFA2A-6A5D-E45B-CF9F-F043D9E7AE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EAF6D4D-2DCD-FCE1-D3AD-B437F12F19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12C67-2D9A-DA1A-EFFB-35298D3C09C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65987-8445-F460-BA55-01474F8C35CB}"/>
              </a:ext>
            </a:extLst>
          </p:cNvPr>
          <p:cNvSpPr txBox="1"/>
          <p:nvPr/>
        </p:nvSpPr>
        <p:spPr>
          <a:xfrm>
            <a:off x="662208" y="2313069"/>
            <a:ext cx="5663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0.524</a:t>
            </a:r>
            <a:br>
              <a:rPr lang="en-GB" dirty="0"/>
            </a:br>
            <a:r>
              <a:rPr lang="en-GB" dirty="0"/>
              <a:t>	Std. Dev. Accuracy: 0.0216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Interpolation: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for Optimal ECE values</a:t>
            </a:r>
            <a:br>
              <a:rPr lang="en-GB" dirty="0"/>
            </a:br>
            <a:r>
              <a:rPr lang="en-GB" dirty="0"/>
              <a:t>	for ECE derived from predicted sample sizes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|sample sizes| + |</a:t>
            </a:r>
            <a:r>
              <a:rPr lang="en-GB" dirty="0" err="1"/>
              <a:t>ece</a:t>
            </a:r>
            <a:r>
              <a:rPr lang="en-GB" dirty="0"/>
              <a:t> values| = 200</a:t>
            </a:r>
          </a:p>
          <a:p>
            <a:pPr lvl="1"/>
            <a:r>
              <a:rPr lang="en-GB" dirty="0"/>
              <a:t>	and sample sizes are always the same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D59221-F257-8DA5-D78F-FB480724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A0B31-51BE-7152-CB36-1271FAEC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B08F0D-1EA4-1333-C171-8F40EA07568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2D40777-4BC5-4FDE-A6F3-97D30409EE5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Evaluation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BE583-91B6-2D5C-0BA4-0628431E43E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EB9FE7-B4EE-C7E5-4448-C745B133BD13}"/>
              </a:ext>
            </a:extLst>
          </p:cNvPr>
          <p:cNvSpPr/>
          <p:nvPr/>
        </p:nvSpPr>
        <p:spPr>
          <a:xfrm>
            <a:off x="0" y="1275822"/>
            <a:ext cx="12192000" cy="5119869"/>
          </a:xfrm>
          <a:prstGeom prst="rect">
            <a:avLst/>
          </a:prstGeom>
          <a:solidFill>
            <a:srgbClr val="1E1F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04187F-5F9A-C1AD-95FC-4B1CF2BDF6BE}"/>
              </a:ext>
            </a:extLst>
          </p:cNvPr>
          <p:cNvGrpSpPr/>
          <p:nvPr/>
        </p:nvGrpSpPr>
        <p:grpSpPr>
          <a:xfrm>
            <a:off x="-1585589" y="2037226"/>
            <a:ext cx="13669380" cy="2118620"/>
            <a:chOff x="304800" y="2021677"/>
            <a:chExt cx="11584137" cy="17189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77F2C3-D418-E145-AC6E-D36C9A833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0996"/>
            <a:stretch/>
          </p:blipFill>
          <p:spPr>
            <a:xfrm>
              <a:off x="304800" y="2121229"/>
              <a:ext cx="4046676" cy="16193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B51570-9920-68EF-80B4-40E7F7A84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500" b="47327"/>
            <a:stretch/>
          </p:blipFill>
          <p:spPr>
            <a:xfrm>
              <a:off x="3795586" y="2021677"/>
              <a:ext cx="4046676" cy="17189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C1DF8D-16D9-A0CF-EFF0-3B7BA97E2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6517" b="13563"/>
            <a:stretch/>
          </p:blipFill>
          <p:spPr>
            <a:xfrm>
              <a:off x="7842261" y="2043182"/>
              <a:ext cx="4046676" cy="169743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84273F-7A72-7572-7823-777BB0156220}"/>
              </a:ext>
            </a:extLst>
          </p:cNvPr>
          <p:cNvGrpSpPr/>
          <p:nvPr/>
        </p:nvGrpSpPr>
        <p:grpSpPr>
          <a:xfrm>
            <a:off x="4382672" y="4794718"/>
            <a:ext cx="7701119" cy="1268201"/>
            <a:chOff x="4809887" y="5423473"/>
            <a:chExt cx="6699273" cy="10987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1096FA-0373-E6C4-40C6-24295F2B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8758" r="33572" b="69427"/>
            <a:stretch/>
          </p:blipFill>
          <p:spPr>
            <a:xfrm>
              <a:off x="4809887" y="5447070"/>
              <a:ext cx="2759359" cy="10751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11018F-B6B2-505A-B7BE-EA76FA7A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931" b="1995"/>
            <a:stretch/>
          </p:blipFill>
          <p:spPr>
            <a:xfrm>
              <a:off x="7355247" y="5423473"/>
              <a:ext cx="4153913" cy="109878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A8D7C3-AC6C-E74F-F569-B95BBE4B0A43}"/>
              </a:ext>
            </a:extLst>
          </p:cNvPr>
          <p:cNvGrpSpPr/>
          <p:nvPr/>
        </p:nvGrpSpPr>
        <p:grpSpPr>
          <a:xfrm>
            <a:off x="-1585590" y="4407949"/>
            <a:ext cx="13669382" cy="202401"/>
            <a:chOff x="192672" y="4741761"/>
            <a:chExt cx="11891119" cy="1753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99BBFC-61A2-7EF8-4E06-FE9E5DD8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4241" b="34477"/>
            <a:stretch/>
          </p:blipFill>
          <p:spPr>
            <a:xfrm>
              <a:off x="3775964" y="4741762"/>
              <a:ext cx="4153913" cy="1166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4356D3-2010-D3CF-6726-81CEAD6D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573" r="7185" b="67500"/>
            <a:stretch/>
          </p:blipFill>
          <p:spPr>
            <a:xfrm>
              <a:off x="192672" y="4741762"/>
              <a:ext cx="3855453" cy="1753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227304-5EE2-A9C1-754A-4F83FC14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8005" b="320"/>
            <a:stretch/>
          </p:blipFill>
          <p:spPr>
            <a:xfrm>
              <a:off x="7929878" y="4741761"/>
              <a:ext cx="4153913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085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B5016-2F19-BC54-0C99-06E6D850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BF6584-1924-0F6F-04A6-51144187AA0A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3BF3AA2-5430-B494-7036-AAF7F868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03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578B-F146-D9B4-720F-FA53CED8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3A746F-2539-7E79-1F87-5A7B93DB840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52DF3-1F5A-0280-EC15-38E081BE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67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7B44-F1DC-F7B8-E55B-345D1C3D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9526E1-F7F0-F78B-0593-925A9C898ED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64CEB85-189A-C0D2-1914-71ACA7CC14E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B1733-3EB6-B133-B272-79AA56BD8FC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309CC-ABCE-0FFC-5365-BB2588A1FF5B}"/>
              </a:ext>
            </a:extLst>
          </p:cNvPr>
          <p:cNvSpPr txBox="1"/>
          <p:nvPr/>
        </p:nvSpPr>
        <p:spPr>
          <a:xfrm>
            <a:off x="662208" y="2313069"/>
            <a:ext cx="5663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about 0.54</a:t>
            </a:r>
            <a:br>
              <a:rPr lang="en-GB" dirty="0"/>
            </a:br>
            <a:r>
              <a:rPr lang="en-GB" dirty="0"/>
              <a:t>	Std. Dev. Accuracy: about 0.02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</a:t>
            </a:r>
            <a:r>
              <a:rPr lang="en-GB" dirty="0" err="1"/>
              <a:t>ece</a:t>
            </a:r>
            <a:r>
              <a:rPr lang="en-GB" dirty="0"/>
              <a:t> values| + accuracy = 101</a:t>
            </a:r>
            <a:r>
              <a:rPr lang="en-GB" b="1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F23E7-83AF-07D9-F50A-9DE91E57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7F83D-790F-572E-617D-97627BF9D23E}"/>
              </a:ext>
            </a:extLst>
          </p:cNvPr>
          <p:cNvSpPr txBox="1"/>
          <p:nvPr/>
        </p:nvSpPr>
        <p:spPr>
          <a:xfrm>
            <a:off x="662208" y="379039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(Mistake) True ECE calculated on test set	</a:t>
            </a:r>
          </a:p>
        </p:txBody>
      </p:sp>
    </p:spTree>
    <p:extLst>
      <p:ext uri="{BB962C8B-B14F-4D97-AF65-F5344CB8AC3E}">
        <p14:creationId xmlns:p14="http://schemas.microsoft.com/office/powerpoint/2010/main" val="34822078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7AEEF-A1D8-0812-5A69-C5420327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25ED14-79F1-4759-77E8-DC48FDDD842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44EFDC5-DB34-D943-4668-383821CD128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Is ECE Error with increasing sample size negligible?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C28E-28C3-AFC0-0F22-1A7EF8F1E71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F4CEC-E87E-055B-E559-391417351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276" y="1365647"/>
            <a:ext cx="6173638" cy="3704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4EF46F-1DDE-2244-868E-AB0E354F4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1071" y="1365646"/>
            <a:ext cx="6173638" cy="3704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2C4A9-E47C-8022-B7C3-07437CC4DB63}"/>
              </a:ext>
            </a:extLst>
          </p:cNvPr>
          <p:cNvSpPr txBox="1"/>
          <p:nvPr/>
        </p:nvSpPr>
        <p:spPr>
          <a:xfrm>
            <a:off x="662208" y="5277435"/>
            <a:ext cx="738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 – Error at 20000 samples maps to up to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30%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deviation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from True ECE</a:t>
            </a:r>
          </a:p>
          <a:p>
            <a:r>
              <a:rPr lang="de-DE" dirty="0"/>
              <a:t>Error at 20000 samples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15.3%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max.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error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/>
              <a:t>on average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1521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A37D-9ABE-6DAD-29D7-F43520F66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725882-1B8D-30B6-1EF7-ADCCA14A9B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9EA9E6-C959-2661-F76A-B768DC38412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ECE </a:t>
            </a:r>
            <a:r>
              <a:rPr lang="de-DE" sz="3200" dirty="0" err="1"/>
              <a:t>under-approximating</a:t>
            </a:r>
            <a:r>
              <a:rPr lang="de-DE" sz="3200" dirty="0"/>
              <a:t> True ECE?</a:t>
            </a:r>
            <a:endParaRPr lang="en-GB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9B878-23A7-3D6B-5594-47AA711CBCB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2F0DC-28A3-DDA6-7BEE-2C29E8A9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85" y="1000031"/>
            <a:ext cx="6430945" cy="3858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82535B-222F-2DE0-DB39-962C580E06EF}"/>
              </a:ext>
            </a:extLst>
          </p:cNvPr>
          <p:cNvSpPr txBox="1"/>
          <p:nvPr/>
        </p:nvSpPr>
        <p:spPr>
          <a:xfrm>
            <a:off x="681106" y="1625408"/>
            <a:ext cx="46131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/True </a:t>
            </a:r>
            <a:r>
              <a:rPr lang="de-DE" dirty="0" err="1"/>
              <a:t>Probabilities</a:t>
            </a:r>
            <a:r>
              <a:rPr lang="en-GB" dirty="0"/>
              <a:t> + weighted Bernoulli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ECE and True ECE with 15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Found: </a:t>
            </a:r>
            <a:r>
              <a:rPr lang="en-GB" dirty="0"/>
              <a:t>diminishing in-bin errors due to in-bin accuracies &gt; in-bin true probabilities</a:t>
            </a:r>
            <a:r>
              <a:rPr lang="en-GB" b="1" dirty="0"/>
              <a:t>	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8DEF77E-E682-77B8-0513-FAA72CCC0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285" y="5137355"/>
            <a:ext cx="7506117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p_pred = np.array([[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0.7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0.3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</a:t>
            </a:r>
            <a:r>
              <a:rPr kumimoji="0" lang="de-DE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[[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0.9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100000</a:t>
            </a:r>
            <a:r>
              <a:rPr kumimoji="0" lang="de-DE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p_true = np.column_stack((np.max(p_pred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np.min(p_pred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y_true = np.array([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np.random.rand() &lt; p[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p_true])</a:t>
            </a:r>
            <a:endParaRPr kumimoji="0" lang="LID4096" altLang="LID4096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A578-604A-9827-DE02-C482EC18C302}"/>
              </a:ext>
            </a:extLst>
          </p:cNvPr>
          <p:cNvSpPr txBox="1"/>
          <p:nvPr/>
        </p:nvSpPr>
        <p:spPr>
          <a:xfrm>
            <a:off x="681106" y="3103503"/>
            <a:ext cx="5000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Diff.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ECE In-Bin Error  </a:t>
            </a:r>
            <a:r>
              <a:rPr lang="de-DE" dirty="0"/>
              <a:t>and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True ECE In-Bin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11th bin: -</a:t>
            </a:r>
            <a:r>
              <a:rPr lang="LID4096" dirty="0"/>
              <a:t>0.0</a:t>
            </a:r>
            <a:r>
              <a:rPr lang="de-DE" dirty="0"/>
              <a:t>00015</a:t>
            </a:r>
            <a:r>
              <a:rPr lang="LID4096" dirty="0"/>
              <a:t> 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14th bin: </a:t>
            </a:r>
            <a:r>
              <a:rPr lang="LID4096" dirty="0"/>
              <a:t>-</a:t>
            </a:r>
            <a:r>
              <a:rPr lang="de-DE" dirty="0"/>
              <a:t>0.000169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Rest: 0</a:t>
            </a:r>
          </a:p>
          <a:p>
            <a:r>
              <a:rPr lang="de-DE" dirty="0"/>
              <a:t>=&gt; Lower ECE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939405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9DCF0-1639-0A48-B0EC-E74C64E58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539204-55D4-4661-ADB3-DC0920CC1C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A6E100-225E-F861-D373-FA58ADE547B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ECE </a:t>
            </a:r>
            <a:r>
              <a:rPr lang="de-DE" sz="3200" dirty="0" err="1"/>
              <a:t>under-approximating</a:t>
            </a:r>
            <a:r>
              <a:rPr lang="de-DE" sz="3200" dirty="0"/>
              <a:t> True ECE?</a:t>
            </a:r>
            <a:endParaRPr lang="en-GB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BC2840-41B3-CADA-3D65-C58C15FA88BD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87EAD71-5474-D6C3-CE33-AB3632FE6CC9}"/>
              </a:ext>
            </a:extLst>
          </p:cNvPr>
          <p:cNvGrpSpPr/>
          <p:nvPr/>
        </p:nvGrpSpPr>
        <p:grpSpPr>
          <a:xfrm>
            <a:off x="7608050" y="3917272"/>
            <a:ext cx="2200970" cy="1071802"/>
            <a:chOff x="8480428" y="3991186"/>
            <a:chExt cx="2200970" cy="10718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DCFE1D-7F19-78D9-52CD-F064E7854970}"/>
                </a:ext>
              </a:extLst>
            </p:cNvPr>
            <p:cNvSpPr txBox="1"/>
            <p:nvPr/>
          </p:nvSpPr>
          <p:spPr>
            <a:xfrm>
              <a:off x="8549892" y="3991186"/>
              <a:ext cx="213150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0.</a:t>
              </a:r>
              <a:r>
                <a:rPr lang="en-GB" dirty="0">
                  <a:solidFill>
                    <a:schemeClr val="accent1">
                      <a:lumMod val="75000"/>
                    </a:schemeClr>
                  </a:solidFill>
                </a:rPr>
                <a:t>18164909</a:t>
              </a: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de-DE" dirty="0"/>
                <a:t>–</a:t>
              </a:r>
            </a:p>
            <a:p>
              <a:r>
                <a:rPr lang="de-DE" dirty="0">
                  <a:solidFill>
                    <a:srgbClr val="FFC000"/>
                  </a:solidFill>
                </a:rPr>
                <a:t>0.1818181818182</a:t>
              </a:r>
              <a:endParaRPr lang="LID4096" dirty="0">
                <a:solidFill>
                  <a:srgbClr val="FFC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B1B9CB-CC39-68E5-241C-69FF2692A0AA}"/>
                </a:ext>
              </a:extLst>
            </p:cNvPr>
            <p:cNvSpPr txBox="1"/>
            <p:nvPr/>
          </p:nvSpPr>
          <p:spPr>
            <a:xfrm>
              <a:off x="8480428" y="4693656"/>
              <a:ext cx="13561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LID4096" dirty="0">
                  <a:solidFill>
                    <a:srgbClr val="FF0000"/>
                  </a:solidFill>
                </a:rPr>
                <a:t>-</a:t>
              </a:r>
              <a:r>
                <a:rPr lang="de-DE" dirty="0">
                  <a:solidFill>
                    <a:srgbClr val="FF0000"/>
                  </a:solidFill>
                </a:rPr>
                <a:t>0.000169</a:t>
              </a:r>
              <a:endParaRPr lang="LID4096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257AC1D-D8C6-54BB-29EA-07470399FC77}"/>
              </a:ext>
            </a:extLst>
          </p:cNvPr>
          <p:cNvGrpSpPr/>
          <p:nvPr/>
        </p:nvGrpSpPr>
        <p:grpSpPr>
          <a:xfrm>
            <a:off x="5127009" y="3917272"/>
            <a:ext cx="2152577" cy="1094467"/>
            <a:chOff x="8473111" y="2339060"/>
            <a:chExt cx="2152577" cy="10944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6F621ED-0D7C-9122-58C2-98ECEE2D7496}"/>
                </a:ext>
              </a:extLst>
            </p:cNvPr>
            <p:cNvSpPr txBox="1"/>
            <p:nvPr/>
          </p:nvSpPr>
          <p:spPr>
            <a:xfrm>
              <a:off x="8473111" y="3064195"/>
              <a:ext cx="12185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-</a:t>
              </a:r>
              <a:r>
                <a:rPr lang="LID4096" dirty="0">
                  <a:solidFill>
                    <a:srgbClr val="FF0000"/>
                  </a:solidFill>
                </a:rPr>
                <a:t>0.0</a:t>
              </a:r>
              <a:r>
                <a:rPr lang="de-DE" dirty="0">
                  <a:solidFill>
                    <a:srgbClr val="FF0000"/>
                  </a:solidFill>
                </a:rPr>
                <a:t>00015</a:t>
              </a:r>
              <a:r>
                <a:rPr lang="LID4096" dirty="0">
                  <a:solidFill>
                    <a:srgbClr val="FF0000"/>
                  </a:solidFill>
                </a:rPr>
                <a:t>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376DD4-6B34-0C49-9598-23D792A2B74F}"/>
                </a:ext>
              </a:extLst>
            </p:cNvPr>
            <p:cNvSpPr txBox="1"/>
            <p:nvPr/>
          </p:nvSpPr>
          <p:spPr>
            <a:xfrm>
              <a:off x="8549892" y="2339060"/>
              <a:ext cx="207579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accent1">
                      <a:lumMod val="75000"/>
                    </a:schemeClr>
                  </a:solidFill>
                </a:rPr>
                <a:t>0.01816727</a:t>
              </a:r>
              <a:r>
                <a:rPr lang="de-DE" dirty="0">
                  <a:solidFill>
                    <a:schemeClr val="accent1">
                      <a:lumMod val="75000"/>
                    </a:schemeClr>
                  </a:solidFill>
                </a:rPr>
                <a:t> – </a:t>
              </a:r>
            </a:p>
            <a:p>
              <a:r>
                <a:rPr lang="de-DE" dirty="0">
                  <a:solidFill>
                    <a:srgbClr val="FFC000"/>
                  </a:solidFill>
                </a:rPr>
                <a:t>0.0181818181818</a:t>
              </a:r>
              <a:endParaRPr lang="LID4096" dirty="0">
                <a:solidFill>
                  <a:srgbClr val="FFC000"/>
                </a:solidFill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84DFEFA-B7F7-24D1-B690-E9352509F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8181" y="2220533"/>
            <a:ext cx="4614235" cy="2768541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98D662-2159-C281-DCF0-A5AADF77F4FC}"/>
              </a:ext>
            </a:extLst>
          </p:cNvPr>
          <p:cNvCxnSpPr>
            <a:endCxn id="13" idx="1"/>
          </p:cNvCxnSpPr>
          <p:nvPr/>
        </p:nvCxnSpPr>
        <p:spPr>
          <a:xfrm flipV="1">
            <a:off x="4280598" y="1718187"/>
            <a:ext cx="923192" cy="20700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06207F2-E385-A65A-4A0E-F53352B375FB}"/>
              </a:ext>
            </a:extLst>
          </p:cNvPr>
          <p:cNvCxnSpPr>
            <a:endCxn id="14" idx="1"/>
          </p:cNvCxnSpPr>
          <p:nvPr/>
        </p:nvCxnSpPr>
        <p:spPr>
          <a:xfrm flipV="1">
            <a:off x="4295670" y="2733404"/>
            <a:ext cx="908120" cy="10698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2CA4878-B0A5-2397-2502-03658914B99A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295670" y="3181772"/>
            <a:ext cx="908120" cy="43446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584828-E6D4-B06E-47D2-50025D81A70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288134" y="2085243"/>
            <a:ext cx="915656" cy="152527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22F20CF-6C56-0382-A8F1-3D8F357C630D}"/>
              </a:ext>
            </a:extLst>
          </p:cNvPr>
          <p:cNvGrpSpPr/>
          <p:nvPr/>
        </p:nvGrpSpPr>
        <p:grpSpPr>
          <a:xfrm>
            <a:off x="5203790" y="1533521"/>
            <a:ext cx="5527900" cy="736388"/>
            <a:chOff x="5203790" y="1533521"/>
            <a:chExt cx="6096836" cy="73638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8843E04-9276-B695-D48D-5E83A73ACF98}"/>
                </a:ext>
              </a:extLst>
            </p:cNvPr>
            <p:cNvGrpSpPr/>
            <p:nvPr/>
          </p:nvGrpSpPr>
          <p:grpSpPr>
            <a:xfrm>
              <a:off x="5203790" y="1533521"/>
              <a:ext cx="6096836" cy="736388"/>
              <a:chOff x="3756827" y="2556964"/>
              <a:chExt cx="6096836" cy="73638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E6880D-3C31-A2D8-D581-44A5F72510CA}"/>
                  </a:ext>
                </a:extLst>
              </p:cNvPr>
              <p:cNvSpPr txBox="1"/>
              <p:nvPr/>
            </p:nvSpPr>
            <p:spPr>
              <a:xfrm>
                <a:off x="3756827" y="2556964"/>
                <a:ext cx="6096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|0.5002 - </a:t>
                </a:r>
                <a:r>
                  <a:rPr lang="LID4096" dirty="0"/>
                  <a:t>0.7</a:t>
                </a:r>
                <a:r>
                  <a:rPr lang="de-DE" dirty="0"/>
                  <a:t>| * </a:t>
                </a:r>
                <a:r>
                  <a:rPr lang="LID4096" dirty="0"/>
                  <a:t>0.0909</a:t>
                </a:r>
                <a:r>
                  <a:rPr lang="de-DE" dirty="0"/>
                  <a:t>1 = </a:t>
                </a: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0.01816727</a:t>
                </a:r>
                <a:endParaRPr lang="LID4096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FEE468-0640-D2BC-3128-DD7E93D101C0}"/>
                  </a:ext>
                </a:extLst>
              </p:cNvPr>
              <p:cNvSpPr txBox="1"/>
              <p:nvPr/>
            </p:nvSpPr>
            <p:spPr>
              <a:xfrm>
                <a:off x="3756827" y="2924020"/>
                <a:ext cx="6096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|0.5 - </a:t>
                </a:r>
                <a:r>
                  <a:rPr lang="LID4096" dirty="0"/>
                  <a:t>0.</a:t>
                </a:r>
                <a:r>
                  <a:rPr lang="de-DE" dirty="0"/>
                  <a:t>7| * </a:t>
                </a:r>
                <a:r>
                  <a:rPr lang="LID4096" dirty="0"/>
                  <a:t>0.0909</a:t>
                </a:r>
                <a:r>
                  <a:rPr lang="de-DE" dirty="0"/>
                  <a:t>1 = </a:t>
                </a:r>
                <a:r>
                  <a:rPr lang="de-DE" dirty="0">
                    <a:solidFill>
                      <a:srgbClr val="FFC000"/>
                    </a:solidFill>
                  </a:rPr>
                  <a:t>0.0181818181818</a:t>
                </a:r>
                <a:endParaRPr lang="LID4096" dirty="0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8F01C8-EDA8-6517-66F2-8A51E6C2AEA1}"/>
                </a:ext>
              </a:extLst>
            </p:cNvPr>
            <p:cNvSpPr txBox="1"/>
            <p:nvPr/>
          </p:nvSpPr>
          <p:spPr>
            <a:xfrm>
              <a:off x="9901019" y="1718187"/>
              <a:ext cx="11336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11th bin</a:t>
              </a:r>
              <a:endParaRPr lang="LID4096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C6EC879-F16A-1DDB-4B20-D7FAAA22A8A8}"/>
              </a:ext>
            </a:extLst>
          </p:cNvPr>
          <p:cNvGrpSpPr/>
          <p:nvPr/>
        </p:nvGrpSpPr>
        <p:grpSpPr>
          <a:xfrm>
            <a:off x="5203790" y="2548738"/>
            <a:ext cx="5527900" cy="817700"/>
            <a:chOff x="5203790" y="2548738"/>
            <a:chExt cx="6096836" cy="8177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2D1806F-D7B1-C802-6E8F-9D207C823BA6}"/>
                </a:ext>
              </a:extLst>
            </p:cNvPr>
            <p:cNvGrpSpPr/>
            <p:nvPr/>
          </p:nvGrpSpPr>
          <p:grpSpPr>
            <a:xfrm>
              <a:off x="5203790" y="2548738"/>
              <a:ext cx="6096836" cy="817700"/>
              <a:chOff x="3756827" y="4081751"/>
              <a:chExt cx="6096836" cy="81770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FFAEA94-DDE6-4D8D-5476-008D05163A49}"/>
                  </a:ext>
                </a:extLst>
              </p:cNvPr>
              <p:cNvSpPr txBox="1"/>
              <p:nvPr/>
            </p:nvSpPr>
            <p:spPr>
              <a:xfrm>
                <a:off x="3756827" y="4081751"/>
                <a:ext cx="6096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|0. 7002 - </a:t>
                </a:r>
                <a:r>
                  <a:rPr lang="LID4096" dirty="0"/>
                  <a:t>0.</a:t>
                </a:r>
                <a:r>
                  <a:rPr lang="de-DE" dirty="0"/>
                  <a:t>9| * </a:t>
                </a:r>
                <a:r>
                  <a:rPr lang="LID4096" dirty="0"/>
                  <a:t>0.90909</a:t>
                </a:r>
                <a:r>
                  <a:rPr lang="de-DE" dirty="0"/>
                  <a:t> = </a:t>
                </a:r>
                <a:r>
                  <a:rPr lang="de-DE" dirty="0">
                    <a:solidFill>
                      <a:schemeClr val="accent1">
                        <a:lumMod val="75000"/>
                      </a:schemeClr>
                    </a:solidFill>
                  </a:rPr>
                  <a:t>0.</a:t>
                </a:r>
                <a:r>
                  <a:rPr lang="en-GB" dirty="0">
                    <a:solidFill>
                      <a:schemeClr val="accent1">
                        <a:lumMod val="75000"/>
                      </a:schemeClr>
                    </a:solidFill>
                  </a:rPr>
                  <a:t>18164909</a:t>
                </a:r>
                <a:endParaRPr lang="LID4096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D94CA6B-AEF9-5568-EE9F-45B367E353FC}"/>
                  </a:ext>
                </a:extLst>
              </p:cNvPr>
              <p:cNvSpPr txBox="1"/>
              <p:nvPr/>
            </p:nvSpPr>
            <p:spPr>
              <a:xfrm>
                <a:off x="3756827" y="4530119"/>
                <a:ext cx="60968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dirty="0"/>
                  <a:t>|0.7 - </a:t>
                </a:r>
                <a:r>
                  <a:rPr lang="LID4096" dirty="0"/>
                  <a:t>0.</a:t>
                </a:r>
                <a:r>
                  <a:rPr lang="de-DE" dirty="0"/>
                  <a:t>9| * </a:t>
                </a:r>
                <a:r>
                  <a:rPr lang="LID4096" dirty="0"/>
                  <a:t>0.90909</a:t>
                </a:r>
                <a:r>
                  <a:rPr lang="de-DE" dirty="0"/>
                  <a:t> = </a:t>
                </a:r>
                <a:r>
                  <a:rPr lang="de-DE" dirty="0">
                    <a:solidFill>
                      <a:srgbClr val="FFC000"/>
                    </a:solidFill>
                  </a:rPr>
                  <a:t>0.1818181818182</a:t>
                </a:r>
                <a:endParaRPr lang="LID4096" dirty="0">
                  <a:solidFill>
                    <a:srgbClr val="FFC000"/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9C88E69-C56D-6589-7965-44DAC685598E}"/>
                </a:ext>
              </a:extLst>
            </p:cNvPr>
            <p:cNvSpPr txBox="1"/>
            <p:nvPr/>
          </p:nvSpPr>
          <p:spPr>
            <a:xfrm>
              <a:off x="9901019" y="2772922"/>
              <a:ext cx="11637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dirty="0"/>
                <a:t>14th bin</a:t>
              </a:r>
              <a:endParaRPr lang="LID4096" dirty="0"/>
            </a:p>
          </p:txBody>
        </p:sp>
      </p:grpSp>
      <p:sp>
        <p:nvSpPr>
          <p:cNvPr id="47" name="Right Brace 46">
            <a:extLst>
              <a:ext uri="{FF2B5EF4-FFF2-40B4-BE49-F238E27FC236}">
                <a16:creationId xmlns:a16="http://schemas.microsoft.com/office/drawing/2014/main" id="{AAB43094-B131-EEEB-435F-9F896516E4FB}"/>
              </a:ext>
            </a:extLst>
          </p:cNvPr>
          <p:cNvSpPr/>
          <p:nvPr/>
        </p:nvSpPr>
        <p:spPr>
          <a:xfrm>
            <a:off x="9075761" y="1469463"/>
            <a:ext cx="386929" cy="85509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05A04B9-E76D-D17F-7BC0-C932C62C7C73}"/>
              </a:ext>
            </a:extLst>
          </p:cNvPr>
          <p:cNvSpPr/>
          <p:nvPr/>
        </p:nvSpPr>
        <p:spPr>
          <a:xfrm>
            <a:off x="9075760" y="2490524"/>
            <a:ext cx="386929" cy="85509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3108EF-08CD-1FA3-9BB0-157C57CCCF64}"/>
              </a:ext>
            </a:extLst>
          </p:cNvPr>
          <p:cNvSpPr txBox="1"/>
          <p:nvPr/>
        </p:nvSpPr>
        <p:spPr>
          <a:xfrm>
            <a:off x="9763704" y="4642407"/>
            <a:ext cx="182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Diff. In-bin </a:t>
            </a:r>
            <a:r>
              <a:rPr lang="de-DE" dirty="0" err="1"/>
              <a:t>error</a:t>
            </a:r>
            <a:endParaRPr lang="LID4096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9D4AE4B-F26C-7211-A1B7-669A1B8E6EDE}"/>
              </a:ext>
            </a:extLst>
          </p:cNvPr>
          <p:cNvCxnSpPr>
            <a:cxnSpLocks/>
          </p:cNvCxnSpPr>
          <p:nvPr/>
        </p:nvCxnSpPr>
        <p:spPr>
          <a:xfrm>
            <a:off x="5249839" y="4642407"/>
            <a:ext cx="194708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C0B069C-1E06-86EE-DBDF-39E48FB3554B}"/>
              </a:ext>
            </a:extLst>
          </p:cNvPr>
          <p:cNvCxnSpPr>
            <a:cxnSpLocks/>
          </p:cNvCxnSpPr>
          <p:nvPr/>
        </p:nvCxnSpPr>
        <p:spPr>
          <a:xfrm>
            <a:off x="7722358" y="4619742"/>
            <a:ext cx="19584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D59079F-50F1-9344-DA18-40B1E7963B1E}"/>
              </a:ext>
            </a:extLst>
          </p:cNvPr>
          <p:cNvSpPr txBox="1"/>
          <p:nvPr/>
        </p:nvSpPr>
        <p:spPr>
          <a:xfrm>
            <a:off x="2704027" y="5539908"/>
            <a:ext cx="710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ID4096" dirty="0">
                <a:solidFill>
                  <a:srgbClr val="FFC000"/>
                </a:solidFill>
              </a:rPr>
              <a:t>0.20</a:t>
            </a:r>
            <a:r>
              <a:rPr lang="de-DE" dirty="0"/>
              <a:t> </a:t>
            </a:r>
            <a:r>
              <a:rPr lang="de-DE" dirty="0">
                <a:solidFill>
                  <a:srgbClr val="FF0000"/>
                </a:solidFill>
              </a:rPr>
              <a:t>– 0.000015 – 0.000169 </a:t>
            </a:r>
            <a:r>
              <a:rPr lang="de-DE" dirty="0"/>
              <a:t>=  </a:t>
            </a:r>
            <a:r>
              <a:rPr lang="LID4096" dirty="0">
                <a:solidFill>
                  <a:schemeClr val="accent1">
                    <a:lumMod val="75000"/>
                  </a:schemeClr>
                </a:solidFill>
              </a:rPr>
              <a:t>0.199816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D6868995-80D7-0A31-8479-21DFEF754312}"/>
              </a:ext>
            </a:extLst>
          </p:cNvPr>
          <p:cNvSpPr/>
          <p:nvPr/>
        </p:nvSpPr>
        <p:spPr>
          <a:xfrm>
            <a:off x="1671851" y="5850844"/>
            <a:ext cx="750627" cy="3229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E98251-C691-400F-55BE-B67469667192}"/>
              </a:ext>
            </a:extLst>
          </p:cNvPr>
          <p:cNvSpPr txBox="1"/>
          <p:nvPr/>
        </p:nvSpPr>
        <p:spPr>
          <a:xfrm>
            <a:off x="2704026" y="5988946"/>
            <a:ext cx="7104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FFC000"/>
                </a:solidFill>
              </a:rPr>
              <a:t>True ECE </a:t>
            </a:r>
            <a:r>
              <a:rPr lang="de-DE" dirty="0"/>
              <a:t>+ </a:t>
            </a:r>
            <a:r>
              <a:rPr lang="de-DE" dirty="0">
                <a:solidFill>
                  <a:srgbClr val="FF0000"/>
                </a:solidFill>
              </a:rPr>
              <a:t>Diff. In-bin </a:t>
            </a:r>
            <a:r>
              <a:rPr lang="de-DE" dirty="0" err="1">
                <a:solidFill>
                  <a:srgbClr val="FF0000"/>
                </a:solidFill>
              </a:rPr>
              <a:t>error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/>
              <a:t>=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ECE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50204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CAFC-7E9A-966E-A247-0789B7789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790181-103F-ECC9-55D4-40EF742B881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114E0-8B4D-072F-42FA-2DD9C2D1BAA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ECE </a:t>
            </a:r>
            <a:r>
              <a:rPr lang="de-DE" sz="3200" dirty="0" err="1"/>
              <a:t>under-approximating</a:t>
            </a:r>
            <a:r>
              <a:rPr lang="de-DE" sz="3200" dirty="0"/>
              <a:t> True ECE?</a:t>
            </a:r>
            <a:endParaRPr lang="en-GB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51141-EEC4-F24F-1BED-DBB77AE9851E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EA8F5-BE1A-EA7A-84CA-DF5E3D6BA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86" y="1000031"/>
            <a:ext cx="6430943" cy="3858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7A35E-5E6E-E3A7-9B1C-BED0BB01244F}"/>
              </a:ext>
            </a:extLst>
          </p:cNvPr>
          <p:cNvSpPr txBox="1"/>
          <p:nvPr/>
        </p:nvSpPr>
        <p:spPr>
          <a:xfrm>
            <a:off x="681106" y="1625408"/>
            <a:ext cx="4613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Most extreme </a:t>
            </a:r>
            <a:r>
              <a:rPr lang="de-DE" dirty="0" err="1"/>
              <a:t>example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Label determined by max. true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Shows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in-bin </a:t>
            </a:r>
            <a:r>
              <a:rPr lang="de-DE" dirty="0" err="1"/>
              <a:t>accuracy</a:t>
            </a:r>
            <a:endParaRPr lang="en-GB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D5AE2D1-B092-CFC2-843F-FE58AC5A8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285" y="5137355"/>
            <a:ext cx="7506117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p_pred = np.array([[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0.7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0.3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</a:t>
            </a:r>
            <a:r>
              <a:rPr kumimoji="0" lang="de-DE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[[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0.9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100000</a:t>
            </a:r>
            <a:r>
              <a:rPr kumimoji="0" lang="de-DE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p_true = np.column_stack((np.max(p_pred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np.min(p_pred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y_true = np.argmax(p_true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LID4096" altLang="LID4096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12FEE-6CA8-3A69-76AD-1A2F7F005245}"/>
              </a:ext>
            </a:extLst>
          </p:cNvPr>
          <p:cNvSpPr txBox="1"/>
          <p:nvPr/>
        </p:nvSpPr>
        <p:spPr>
          <a:xfrm>
            <a:off x="681106" y="3103503"/>
            <a:ext cx="5000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Diff.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ECE In-Bin Error  </a:t>
            </a:r>
            <a:r>
              <a:rPr lang="de-DE" dirty="0"/>
              <a:t>and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True ECE In-Bin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11th bin: 0.04545455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14th bin: -0.09090909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Rest: 0</a:t>
            </a:r>
          </a:p>
          <a:p>
            <a:r>
              <a:rPr lang="de-DE" dirty="0"/>
              <a:t>=&gt; Lower ECE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549561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5DCD3-6A0B-628E-30BB-D7A96EE7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ED43BC-09DE-3A36-6ADE-7078D8299CB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815CF31-0A44-D109-AF04-59ECB1A1735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ECE </a:t>
            </a:r>
            <a:r>
              <a:rPr lang="de-DE" sz="3200" dirty="0" err="1"/>
              <a:t>under-approximating</a:t>
            </a:r>
            <a:r>
              <a:rPr lang="de-DE" sz="3200" dirty="0"/>
              <a:t> True ECE?</a:t>
            </a:r>
            <a:endParaRPr lang="en-GB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F43EF-2F67-41FF-574B-4F285846B53E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F6248-9D8A-DA7B-BF49-FC8885BC0229}"/>
              </a:ext>
            </a:extLst>
          </p:cNvPr>
          <p:cNvSpPr txBox="1"/>
          <p:nvPr/>
        </p:nvSpPr>
        <p:spPr>
          <a:xfrm>
            <a:off x="662208" y="1845821"/>
            <a:ext cx="9978996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00000"/>
                </a:solidFill>
                <a:effectLst/>
                <a:latin typeface="Lucida Grande"/>
              </a:rPr>
              <a:t>“Information-theoretic Generalization Analysis for Expected Calibration Error” </a:t>
            </a:r>
            <a:r>
              <a:rPr lang="en-GB" dirty="0">
                <a:solidFill>
                  <a:srgbClr val="000000"/>
                </a:solidFill>
                <a:effectLst/>
                <a:latin typeface="Lucida Grande"/>
              </a:rPr>
              <a:t>by</a:t>
            </a:r>
            <a:r>
              <a:rPr lang="en-GB" i="1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Lucida Grande"/>
              </a:rPr>
              <a:t>Futami</a:t>
            </a:r>
            <a:r>
              <a:rPr lang="en-GB" dirty="0">
                <a:solidFill>
                  <a:srgbClr val="000000"/>
                </a:solidFill>
                <a:effectLst/>
                <a:latin typeface="Lucida Grande"/>
              </a:rPr>
              <a:t> &amp; Fujisawa (2024)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Paper </a:t>
            </a:r>
            <a:r>
              <a:rPr lang="de-DE" dirty="0" err="1"/>
              <a:t>states</a:t>
            </a:r>
            <a:r>
              <a:rPr lang="de-DE" dirty="0"/>
              <a:t> ECE </a:t>
            </a:r>
            <a:r>
              <a:rPr lang="de-DE" dirty="0" err="1"/>
              <a:t>approximates</a:t>
            </a:r>
            <a:r>
              <a:rPr lang="de-DE" dirty="0"/>
              <a:t> </a:t>
            </a:r>
            <a:r>
              <a:rPr lang="de-DE" dirty="0" err="1"/>
              <a:t>binned</a:t>
            </a:r>
            <a:r>
              <a:rPr lang="de-DE" dirty="0"/>
              <a:t> True ECE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=&gt; </a:t>
            </a:r>
            <a:r>
              <a:rPr lang="de-DE" b="1" dirty="0" err="1"/>
              <a:t>probably</a:t>
            </a:r>
            <a:r>
              <a:rPr lang="de-DE" b="1" dirty="0"/>
              <a:t> not </a:t>
            </a:r>
            <a:r>
              <a:rPr lang="de-DE" b="1" dirty="0" err="1"/>
              <a:t>enough</a:t>
            </a:r>
            <a:r>
              <a:rPr lang="de-DE" b="1" dirty="0"/>
              <a:t> </a:t>
            </a:r>
            <a:r>
              <a:rPr lang="de-DE" b="1" dirty="0" err="1"/>
              <a:t>samples</a:t>
            </a:r>
            <a:r>
              <a:rPr lang="de-DE" b="1" dirty="0"/>
              <a:t> </a:t>
            </a:r>
            <a:r>
              <a:rPr lang="de-DE" b="1" dirty="0">
                <a:sym typeface="Wingdings" panose="05000000000000000000" pitchFamily="2" charset="2"/>
              </a:rPr>
              <a:t> </a:t>
            </a:r>
            <a:r>
              <a:rPr lang="de-DE" b="1" dirty="0" err="1">
                <a:sym typeface="Wingdings" panose="05000000000000000000" pitchFamily="2" charset="2"/>
              </a:rPr>
              <a:t>wobblying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around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binned</a:t>
            </a:r>
            <a:r>
              <a:rPr lang="de-DE" b="1" dirty="0">
                <a:sym typeface="Wingdings" panose="05000000000000000000" pitchFamily="2" charset="2"/>
              </a:rPr>
              <a:t> True ECE</a:t>
            </a:r>
            <a:endParaRPr lang="de-DE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Paper also </a:t>
            </a:r>
            <a:r>
              <a:rPr lang="de-DE" dirty="0" err="1"/>
              <a:t>states</a:t>
            </a:r>
            <a:r>
              <a:rPr lang="de-DE" dirty="0"/>
              <a:t> optimal </a:t>
            </a:r>
            <a:r>
              <a:rPr lang="de-DE" dirty="0" err="1"/>
              <a:t>bins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O(n</a:t>
            </a:r>
            <a:r>
              <a:rPr lang="de-DE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1/3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) – </a:t>
            </a:r>
            <a:r>
              <a:rPr lang="de-DE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with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 n </a:t>
            </a:r>
            <a:r>
              <a:rPr lang="de-DE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being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DE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number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DE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of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DE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samples</a:t>
            </a:r>
            <a:endParaRPr lang="de-D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optimal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O(bins</a:t>
            </a:r>
            <a:r>
              <a:rPr lang="de-DE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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something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learn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ML </a:t>
            </a:r>
            <a:r>
              <a:rPr lang="de-DE" dirty="0" err="1">
                <a:sym typeface="Wingdings" panose="05000000000000000000" pitchFamily="2" charset="2"/>
              </a:rPr>
              <a:t>approach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justified</a:t>
            </a:r>
            <a:r>
              <a:rPr lang="de-DE" dirty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03399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47102</TotalTime>
  <Words>4532</Words>
  <Application>Microsoft Office PowerPoint</Application>
  <PresentationFormat>Widescreen</PresentationFormat>
  <Paragraphs>794</Paragraphs>
  <Slides>160</Slides>
  <Notes>7</Notes>
  <HiddenSlides>20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70" baseType="lpstr">
      <vt:lpstr>Aptos</vt:lpstr>
      <vt:lpstr>Aptos Display</vt:lpstr>
      <vt:lpstr>Arial</vt:lpstr>
      <vt:lpstr>Calibri</vt:lpstr>
      <vt:lpstr>Cambria Math</vt:lpstr>
      <vt:lpstr>Consolas</vt:lpstr>
      <vt:lpstr>JetBrains Mono</vt:lpstr>
      <vt:lpstr>Lucida Grande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217</cp:revision>
  <dcterms:created xsi:type="dcterms:W3CDTF">2024-09-22T16:26:10Z</dcterms:created>
  <dcterms:modified xsi:type="dcterms:W3CDTF">2025-05-26T22:14:19Z</dcterms:modified>
</cp:coreProperties>
</file>